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8"/>
  <c:chart>
    <c:title>
      <c:layout/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Мониторинг питания учащихся ГБОУ СОШ с. Усолье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Всего учащихся  - 153 (4 обучаются на дому)</c:v>
                </c:pt>
                <c:pt idx="1">
                  <c:v>Получают горячее питание -  98 % (146)</c:v>
                </c:pt>
                <c:pt idx="2">
                  <c:v>Не питаются - 2 % (3)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153</c:v>
                </c:pt>
                <c:pt idx="1">
                  <c:v>146</c:v>
                </c:pt>
                <c:pt idx="2">
                  <c:v>3</c:v>
                </c:pt>
              </c:numCache>
            </c:numRef>
          </c:val>
        </c:ser>
        <c:shape val="cone"/>
        <c:axId val="93099520"/>
        <c:axId val="93101056"/>
        <c:axId val="88727552"/>
      </c:bar3DChart>
      <c:catAx>
        <c:axId val="93099520"/>
        <c:scaling>
          <c:orientation val="minMax"/>
        </c:scaling>
        <c:axPos val="b"/>
        <c:tickLblPos val="nextTo"/>
        <c:crossAx val="93101056"/>
        <c:crosses val="autoZero"/>
        <c:auto val="1"/>
        <c:lblAlgn val="ctr"/>
        <c:lblOffset val="100"/>
      </c:catAx>
      <c:valAx>
        <c:axId val="93101056"/>
        <c:scaling>
          <c:orientation val="minMax"/>
        </c:scaling>
        <c:axPos val="l"/>
        <c:majorGridlines/>
        <c:numFmt formatCode="General" sourceLinked="1"/>
        <c:tickLblPos val="nextTo"/>
        <c:crossAx val="93099520"/>
        <c:crosses val="autoZero"/>
        <c:crossBetween val="between"/>
      </c:valAx>
      <c:serAx>
        <c:axId val="88727552"/>
        <c:scaling>
          <c:orientation val="minMax"/>
        </c:scaling>
        <c:delete val="1"/>
        <c:axPos val="b"/>
        <c:tickLblPos val="nextTo"/>
        <c:crossAx val="93101056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8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6876093613298338E-2"/>
          <c:y val="2.1023184601924757E-2"/>
          <c:w val="0.66462740594925629"/>
          <c:h val="0.8148549139690871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 ты питаешься в школе?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Завтракаю 24 % (36)</c:v>
                </c:pt>
                <c:pt idx="1">
                  <c:v>Обедаю 25 % ( 37)</c:v>
                </c:pt>
                <c:pt idx="2">
                  <c:v>Завтракаю и обедаю  50 % ( 73)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36</c:v>
                </c:pt>
                <c:pt idx="1">
                  <c:v>37</c:v>
                </c:pt>
                <c:pt idx="2">
                  <c:v>73</c:v>
                </c:pt>
              </c:numCache>
            </c:numRef>
          </c:val>
        </c:ser>
        <c:gapWidth val="100"/>
        <c:shape val="pyramid"/>
        <c:axId val="85168512"/>
        <c:axId val="85170048"/>
        <c:axId val="0"/>
      </c:bar3DChart>
      <c:catAx>
        <c:axId val="85168512"/>
        <c:scaling>
          <c:orientation val="minMax"/>
        </c:scaling>
        <c:axPos val="b"/>
        <c:tickLblPos val="nextTo"/>
        <c:crossAx val="85170048"/>
        <c:crosses val="autoZero"/>
        <c:auto val="1"/>
        <c:lblAlgn val="ctr"/>
        <c:lblOffset val="100"/>
      </c:catAx>
      <c:valAx>
        <c:axId val="85170048"/>
        <c:scaling>
          <c:orientation val="minMax"/>
        </c:scaling>
        <c:axPos val="l"/>
        <c:majorGridlines/>
        <c:numFmt formatCode="General" sourceLinked="1"/>
        <c:tickLblPos val="nextTo"/>
        <c:crossAx val="851685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8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2358319116360455"/>
          <c:y val="9.509725867599883E-2"/>
          <c:w val="0.54728269903762028"/>
          <c:h val="0.4413420822397200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Что тебе нравится кушать больше всего?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Каши, макароны, картофель  54%  (79)</c:v>
                </c:pt>
                <c:pt idx="1">
                  <c:v>Выпечка, пирожки, булочки  49% (72)</c:v>
                </c:pt>
                <c:pt idx="2">
                  <c:v>Мясное, рыбное блюдо 36% (54)</c:v>
                </c:pt>
                <c:pt idx="3">
                  <c:v>Салаты, офощи 34% (49)</c:v>
                </c:pt>
                <c:pt idx="4">
                  <c:v>Первые блюда, суп 28% (41)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79</c:v>
                </c:pt>
                <c:pt idx="1">
                  <c:v>72</c:v>
                </c:pt>
                <c:pt idx="2">
                  <c:v>54</c:v>
                </c:pt>
                <c:pt idx="3">
                  <c:v>49</c:v>
                </c:pt>
                <c:pt idx="4">
                  <c:v>41</c:v>
                </c:pt>
              </c:numCache>
            </c:numRef>
          </c:val>
        </c:ser>
        <c:gapWidth val="100"/>
        <c:shape val="pyramid"/>
        <c:axId val="94827264"/>
        <c:axId val="94828800"/>
        <c:axId val="0"/>
      </c:bar3DChart>
      <c:catAx>
        <c:axId val="94827264"/>
        <c:scaling>
          <c:orientation val="minMax"/>
        </c:scaling>
        <c:axPos val="b"/>
        <c:tickLblPos val="nextTo"/>
        <c:crossAx val="94828800"/>
        <c:crosses val="autoZero"/>
        <c:auto val="1"/>
        <c:lblAlgn val="ctr"/>
        <c:lblOffset val="100"/>
      </c:catAx>
      <c:valAx>
        <c:axId val="94828800"/>
        <c:scaling>
          <c:orientation val="minMax"/>
        </c:scaling>
        <c:axPos val="l"/>
        <c:majorGridlines/>
        <c:numFmt formatCode="General" sourceLinked="1"/>
        <c:tickLblPos val="nextTo"/>
        <c:crossAx val="948272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8"/>
  <c:chart>
    <c:title>
      <c:layout/>
    </c:title>
    <c:view3D>
      <c:rotX val="30"/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Оцени, пожалуйста, качество питания в школе.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Отлично   40% ( 59)</c:v>
                </c:pt>
                <c:pt idx="1">
                  <c:v>Хорошо   41% (61)</c:v>
                </c:pt>
                <c:pt idx="2">
                  <c:v>Удовлетворительно  4% ( 6)</c:v>
                </c:pt>
                <c:pt idx="3">
                  <c:v>Неудовлетворительно   0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</c:v>
                </c:pt>
                <c:pt idx="1">
                  <c:v>61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gapWidth val="100"/>
        <c:shape val="pyramid"/>
        <c:axId val="102275712"/>
        <c:axId val="102277504"/>
        <c:axId val="0"/>
      </c:bar3DChart>
      <c:catAx>
        <c:axId val="102275712"/>
        <c:scaling>
          <c:orientation val="minMax"/>
        </c:scaling>
        <c:axPos val="b"/>
        <c:tickLblPos val="nextTo"/>
        <c:crossAx val="102277504"/>
        <c:crosses val="autoZero"/>
        <c:auto val="1"/>
        <c:lblAlgn val="ctr"/>
        <c:lblOffset val="100"/>
      </c:catAx>
      <c:valAx>
        <c:axId val="102277504"/>
        <c:scaling>
          <c:orientation val="minMax"/>
        </c:scaling>
        <c:axPos val="l"/>
        <c:majorGridlines/>
        <c:numFmt formatCode="General" sourceLinked="1"/>
        <c:tickLblPos val="nextTo"/>
        <c:crossAx val="1022757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8"/>
  <c:chart>
    <c:title>
      <c:layout/>
    </c:title>
    <c:view3D>
      <c:rotX val="30"/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Что тебе нравится в организации питания?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Вкусно готовят  54% (79)</c:v>
                </c:pt>
                <c:pt idx="1">
                  <c:v>Разнообразные блюда    31% (45)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79</c:v>
                </c:pt>
                <c:pt idx="1">
                  <c:v>45</c:v>
                </c:pt>
              </c:numCache>
            </c:numRef>
          </c:val>
        </c:ser>
        <c:gapWidth val="100"/>
        <c:shape val="pyramid"/>
        <c:axId val="102987648"/>
        <c:axId val="102989184"/>
        <c:axId val="0"/>
      </c:bar3DChart>
      <c:catAx>
        <c:axId val="102987648"/>
        <c:scaling>
          <c:orientation val="minMax"/>
        </c:scaling>
        <c:axPos val="b"/>
        <c:tickLblPos val="nextTo"/>
        <c:crossAx val="102989184"/>
        <c:crosses val="autoZero"/>
        <c:auto val="1"/>
        <c:lblAlgn val="ctr"/>
        <c:lblOffset val="100"/>
      </c:catAx>
      <c:valAx>
        <c:axId val="102989184"/>
        <c:scaling>
          <c:orientation val="minMax"/>
        </c:scaling>
        <c:axPos val="l"/>
        <c:majorGridlines/>
        <c:numFmt formatCode="General" sourceLinked="1"/>
        <c:tickLblPos val="nextTo"/>
        <c:crossAx val="1029876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8"/>
  <c:chart>
    <c:title>
      <c:layout/>
    </c:title>
    <c:view3D>
      <c:rotX val="30"/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Что тебе не нравится в организации школьного питания?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Слишком дорого для нашей семьи  19% (  28)</c:v>
                </c:pt>
                <c:pt idx="1">
                  <c:v>Неуютное помещение столовой   15% (22)</c:v>
                </c:pt>
                <c:pt idx="2">
                  <c:v>Мало времени, не успеваю поесть  10%  (15)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28</c:v>
                </c:pt>
                <c:pt idx="1">
                  <c:v>22</c:v>
                </c:pt>
                <c:pt idx="2">
                  <c:v>15</c:v>
                </c:pt>
              </c:numCache>
            </c:numRef>
          </c:val>
        </c:ser>
        <c:gapWidth val="100"/>
        <c:shape val="pyramid"/>
        <c:axId val="104284544"/>
        <c:axId val="104286080"/>
        <c:axId val="0"/>
      </c:bar3DChart>
      <c:catAx>
        <c:axId val="104284544"/>
        <c:scaling>
          <c:orientation val="minMax"/>
        </c:scaling>
        <c:axPos val="b"/>
        <c:tickLblPos val="nextTo"/>
        <c:crossAx val="104286080"/>
        <c:crosses val="autoZero"/>
        <c:auto val="1"/>
        <c:lblAlgn val="ctr"/>
        <c:lblOffset val="100"/>
      </c:catAx>
      <c:valAx>
        <c:axId val="104286080"/>
        <c:scaling>
          <c:orientation val="minMax"/>
        </c:scaling>
        <c:axPos val="l"/>
        <c:majorGridlines/>
        <c:numFmt formatCode="General" sourceLinked="1"/>
        <c:tickLblPos val="nextTo"/>
        <c:crossAx val="1042845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8"/>
  <c:chart>
    <c:title>
      <c:layout/>
    </c:title>
    <c:view3D>
      <c:rotX val="30"/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Считаешь ли ты питание в школе здоровым и полноценным?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Да  97 % ( 142)</c:v>
                </c:pt>
                <c:pt idx="1">
                  <c:v>Нет  3% ( 4)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142</c:v>
                </c:pt>
                <c:pt idx="1">
                  <c:v>4</c:v>
                </c:pt>
              </c:numCache>
            </c:numRef>
          </c:val>
        </c:ser>
        <c:gapWidth val="100"/>
        <c:shape val="pyramid"/>
        <c:axId val="104407424"/>
        <c:axId val="104408960"/>
        <c:axId val="0"/>
      </c:bar3DChart>
      <c:catAx>
        <c:axId val="104407424"/>
        <c:scaling>
          <c:orientation val="minMax"/>
        </c:scaling>
        <c:axPos val="b"/>
        <c:tickLblPos val="nextTo"/>
        <c:crossAx val="104408960"/>
        <c:crosses val="autoZero"/>
        <c:auto val="1"/>
        <c:lblAlgn val="ctr"/>
        <c:lblOffset val="100"/>
      </c:catAx>
      <c:valAx>
        <c:axId val="104408960"/>
        <c:scaling>
          <c:orientation val="minMax"/>
        </c:scaling>
        <c:axPos val="l"/>
        <c:majorGridlines/>
        <c:numFmt formatCode="General" sourceLinked="1"/>
        <c:tickLblPos val="nextTo"/>
        <c:crossAx val="1044074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56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13</cp:revision>
  <dcterms:modified xsi:type="dcterms:W3CDTF">2016-03-01T09:23:01Z</dcterms:modified>
</cp:coreProperties>
</file>